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14"/>
  </p:notesMasterIdLst>
  <p:sldIdLst>
    <p:sldId id="268" r:id="rId2"/>
    <p:sldId id="270" r:id="rId3"/>
    <p:sldId id="271" r:id="rId4"/>
    <p:sldId id="272" r:id="rId5"/>
    <p:sldId id="273" r:id="rId6"/>
    <p:sldId id="274" r:id="rId7"/>
    <p:sldId id="275" r:id="rId8"/>
    <p:sldId id="276" r:id="rId9"/>
    <p:sldId id="277" r:id="rId10"/>
    <p:sldId id="278" r:id="rId11"/>
    <p:sldId id="269" r:id="rId12"/>
    <p:sldId id="27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1" autoAdjust="0"/>
    <p:restoredTop sz="86188" autoAdjust="0"/>
  </p:normalViewPr>
  <p:slideViewPr>
    <p:cSldViewPr snapToGrid="0">
      <p:cViewPr varScale="1">
        <p:scale>
          <a:sx n="62" d="100"/>
          <a:sy n="62"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3F03E1-3DB6-4976-AD38-779F30EB07E9}" type="datetimeFigureOut">
              <a:rPr lang="en-KE" smtClean="0"/>
              <a:t>08/12/2019</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B8B976-543C-4C2C-838C-DDB87521AB19}" type="slidenum">
              <a:rPr lang="en-KE" smtClean="0"/>
              <a:t>‹#›</a:t>
            </a:fld>
            <a:endParaRPr lang="en-KE"/>
          </a:p>
        </p:txBody>
      </p:sp>
    </p:spTree>
    <p:extLst>
      <p:ext uri="{BB962C8B-B14F-4D97-AF65-F5344CB8AC3E}">
        <p14:creationId xmlns:p14="http://schemas.microsoft.com/office/powerpoint/2010/main" val="2788988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Office politics occurs when an employee or a certain grade employee wants a better recognition than the others. Often, it appears as a competition to please the seniors at the expense of the others through tarnishing their reputation in front of their seniors. Sometimes also, diversity in the workplace might also cause office politics although this can be solved at the end. </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Majority of companies in the world experience office politics. One of them is Amazon although it has hugely invested in curbing it.</a:t>
            </a:r>
            <a:endParaRPr lang="en-K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5B8B976-543C-4C2C-838C-DDB87521AB19}" type="slidenum">
              <a:rPr lang="en-KE" smtClean="0"/>
              <a:t>2</a:t>
            </a:fld>
            <a:endParaRPr lang="en-KE"/>
          </a:p>
        </p:txBody>
      </p:sp>
    </p:spTree>
    <p:extLst>
      <p:ext uri="{BB962C8B-B14F-4D97-AF65-F5344CB8AC3E}">
        <p14:creationId xmlns:p14="http://schemas.microsoft.com/office/powerpoint/2010/main" val="3566543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various factors that contribute to office politics at Amazon company and any other company. Some of the factors that influence office politics are jealousy caused by diversity, the organizational culture as well as the level of supervision. Also, the time that the employees stay while resting or even idle doing the outside-the-company work has a great connection with office politics. It is either doing less or over of these issues at the Amazon that contribute to the office politics in that company.</a:t>
            </a:r>
            <a:endParaRPr lang="en-K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5B8B976-543C-4C2C-838C-DDB87521AB19}" type="slidenum">
              <a:rPr lang="en-KE" smtClean="0"/>
              <a:t>3</a:t>
            </a:fld>
            <a:endParaRPr lang="en-KE"/>
          </a:p>
        </p:txBody>
      </p:sp>
    </p:spTree>
    <p:extLst>
      <p:ext uri="{BB962C8B-B14F-4D97-AF65-F5344CB8AC3E}">
        <p14:creationId xmlns:p14="http://schemas.microsoft.com/office/powerpoint/2010/main" val="498588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Under these factors, superiors contribute to amazon office politics when they are excessively demanding without needing the much-necessary. Also, a poor reward and promotional system at the amazon company is another contributing factor to office politics since the employees do not also believe in the dispute handling mechanism set up by the company. In amazon company, the culture is always designed such that there is less room for feedback from the employees, this creates a bad culture which in turn favors office politics by a large extend.</a:t>
            </a:r>
            <a:endParaRPr lang="en-K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5B8B976-543C-4C2C-838C-DDB87521AB19}" type="slidenum">
              <a:rPr lang="en-KE" smtClean="0"/>
              <a:t>4</a:t>
            </a:fld>
            <a:endParaRPr lang="en-KE"/>
          </a:p>
        </p:txBody>
      </p:sp>
    </p:spTree>
    <p:extLst>
      <p:ext uri="{BB962C8B-B14F-4D97-AF65-F5344CB8AC3E}">
        <p14:creationId xmlns:p14="http://schemas.microsoft.com/office/powerpoint/2010/main" val="33277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good leader can effectively navigate through the office politics to either bring to a stop or prevent their occurrence in future. One of the strategies that a good leader should apply is proper listening to his employees to identify their issues being ready to correct the mistakes. Also, the leaders should have a problem-solving attitude not just politicking like the rest. Similarly, in as much as it is essential to deal with the main concerns of the politicking, it is vital for the managers to address the minor concerns since they give birth to the big issues. </a:t>
            </a:r>
            <a:endParaRPr lang="en-K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5B8B976-543C-4C2C-838C-DDB87521AB19}" type="slidenum">
              <a:rPr lang="en-KE" smtClean="0"/>
              <a:t>5</a:t>
            </a:fld>
            <a:endParaRPr lang="en-KE"/>
          </a:p>
        </p:txBody>
      </p:sp>
    </p:spTree>
    <p:extLst>
      <p:ext uri="{BB962C8B-B14F-4D97-AF65-F5344CB8AC3E}">
        <p14:creationId xmlns:p14="http://schemas.microsoft.com/office/powerpoint/2010/main" val="3647395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Additionally, while trying to navigate through office politics, the leaders should try to establish connection with the opponents of your tactics. The aims of this is to get their point of view and gauge its applicability in the situation. Also, the leader has to employ highest degree of honesty and being empathetic so as to be ready for every possible solution for the office politics. The leader tactically allowing himself to be vulnerable is aimed at making the leader understand others better.</a:t>
            </a:r>
            <a:endParaRPr lang="en-K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5B8B976-543C-4C2C-838C-DDB87521AB19}" type="slidenum">
              <a:rPr lang="en-KE" smtClean="0"/>
              <a:t>6</a:t>
            </a:fld>
            <a:endParaRPr lang="en-KE"/>
          </a:p>
        </p:txBody>
      </p:sp>
    </p:spTree>
    <p:extLst>
      <p:ext uri="{BB962C8B-B14F-4D97-AF65-F5344CB8AC3E}">
        <p14:creationId xmlns:p14="http://schemas.microsoft.com/office/powerpoint/2010/main" val="3455183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Ineffective leaders are an exact opposite of the effective one due to some reasons. First, they never plan on the best route of approaching the politics but instead the carry out their plans without consulting the other juniors. Also, the leaders tend not understand the fact that office politics is a common thing and therefore cannot completely make someone unprofessional. Also, these leaders do not plan their conversations and this makes them vulnerable to making mistakes.</a:t>
            </a:r>
            <a:endParaRPr lang="en-K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5B8B976-543C-4C2C-838C-DDB87521AB19}" type="slidenum">
              <a:rPr lang="en-KE" smtClean="0"/>
              <a:t>7</a:t>
            </a:fld>
            <a:endParaRPr lang="en-KE"/>
          </a:p>
        </p:txBody>
      </p:sp>
    </p:spTree>
    <p:extLst>
      <p:ext uri="{BB962C8B-B14F-4D97-AF65-F5344CB8AC3E}">
        <p14:creationId xmlns:p14="http://schemas.microsoft.com/office/powerpoint/2010/main" val="3801297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fundamental fact about management and leadership in an organization is that that they are intricately connected to the politics of that politics. Consequently, leadership forms the basis of the running of the politics of the organization. Some of the ways in which leadership does this is by the strategies and procedures that it passes to every employee of the organization hence bringing the connection. Politics also develop in an organization though identification and interactions among leaders while in the organization.</a:t>
            </a:r>
            <a:endParaRPr lang="en-K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5B8B976-543C-4C2C-838C-DDB87521AB19}" type="slidenum">
              <a:rPr lang="en-KE" smtClean="0"/>
              <a:t>8</a:t>
            </a:fld>
            <a:endParaRPr lang="en-KE"/>
          </a:p>
        </p:txBody>
      </p:sp>
    </p:spTree>
    <p:extLst>
      <p:ext uri="{BB962C8B-B14F-4D97-AF65-F5344CB8AC3E}">
        <p14:creationId xmlns:p14="http://schemas.microsoft.com/office/powerpoint/2010/main" val="3643994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Some leaders usually have identification problems as to advance their person goals at the expense of the company’s goals. This aspect brings about politics in the workplace. It is usually manifested when the leadership cream is facing some wrangles between themselves. </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Interactions between leaders themselves and their juniors brings about politics. The source of these politics might be from how the leaders exercise their powers. </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Leaders who are dictatorial might cause a lot of politics since some people might be championing for their removal. </a:t>
            </a:r>
            <a:endParaRPr lang="en-KE"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5B8B976-543C-4C2C-838C-DDB87521AB19}" type="slidenum">
              <a:rPr lang="en-KE" smtClean="0"/>
              <a:t>9</a:t>
            </a:fld>
            <a:endParaRPr lang="en-KE"/>
          </a:p>
        </p:txBody>
      </p:sp>
    </p:spTree>
    <p:extLst>
      <p:ext uri="{BB962C8B-B14F-4D97-AF65-F5344CB8AC3E}">
        <p14:creationId xmlns:p14="http://schemas.microsoft.com/office/powerpoint/2010/main" val="66316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strategies influence the politics of a place by how they are made and enacted. The enactment of the strategies should be such that it caters for the ideas of most people in the organization to prevent politics in their implementation</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Leaders should also consider the political behaviors of an organization while implementing strategies. An organization with a strong history of history of office politics should have a wide consultation before implementation of the organization’s strategies.</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45B8B976-543C-4C2C-838C-DDB87521AB19}" type="slidenum">
              <a:rPr lang="en-KE" smtClean="0"/>
              <a:t>10</a:t>
            </a:fld>
            <a:endParaRPr lang="en-KE"/>
          </a:p>
        </p:txBody>
      </p:sp>
    </p:spTree>
    <p:extLst>
      <p:ext uri="{BB962C8B-B14F-4D97-AF65-F5344CB8AC3E}">
        <p14:creationId xmlns:p14="http://schemas.microsoft.com/office/powerpoint/2010/main" val="4023959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Finally, office politics is not something that is very new in the emerging management issues. Jealousy as well as diversity of opinions fuels majority of the most the organizational politics. The leadership style as well as the organizational culture are some of the factors influencing office politics.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Effective leadership create a problem-solving attitude as well proper communication coupled with consultation to tackle office politics. Ineffective leaders do not follow the right methods in tackling office politics. Also, the strategies as well as interactions in leadership are some of the areas where leadership is connected to politics.</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45B8B976-543C-4C2C-838C-DDB87521AB19}" type="slidenum">
              <a:rPr lang="en-KE" smtClean="0"/>
              <a:t>11</a:t>
            </a:fld>
            <a:endParaRPr lang="en-KE"/>
          </a:p>
        </p:txBody>
      </p:sp>
    </p:spTree>
    <p:extLst>
      <p:ext uri="{BB962C8B-B14F-4D97-AF65-F5344CB8AC3E}">
        <p14:creationId xmlns:p14="http://schemas.microsoft.com/office/powerpoint/2010/main" val="172227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605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3064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4196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0753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36034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6206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96477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63269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58308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075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91348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7895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680264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822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287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04072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12/8/2019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417471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4429C-D2BE-4885-9769-5056E0D4DEBD}"/>
              </a:ext>
            </a:extLst>
          </p:cNvPr>
          <p:cNvSpPr>
            <a:spLocks noGrp="1"/>
          </p:cNvSpPr>
          <p:nvPr>
            <p:ph type="ctrTitle"/>
          </p:nvPr>
        </p:nvSpPr>
        <p:spPr/>
        <p:txBody>
          <a:bodyPr/>
          <a:lstStyle/>
          <a:p>
            <a:pPr algn="ctr"/>
            <a:r>
              <a:rPr lang="en-US" dirty="0">
                <a:latin typeface="Times New Roman" panose="02020603050405020304" pitchFamily="18" charset="0"/>
                <a:cs typeface="Times New Roman" panose="02020603050405020304" pitchFamily="18" charset="0"/>
              </a:rPr>
              <a:t>Office Politics At Amazon Company</a:t>
            </a:r>
            <a:endParaRPr lang="en-KE" dirty="0"/>
          </a:p>
        </p:txBody>
      </p:sp>
      <p:sp>
        <p:nvSpPr>
          <p:cNvPr id="3" name="Subtitle 2">
            <a:extLst>
              <a:ext uri="{FF2B5EF4-FFF2-40B4-BE49-F238E27FC236}">
                <a16:creationId xmlns:a16="http://schemas.microsoft.com/office/drawing/2014/main" id="{D78C9292-4193-4805-A656-9354238F1D21}"/>
              </a:ext>
            </a:extLst>
          </p:cNvPr>
          <p:cNvSpPr>
            <a:spLocks noGrp="1"/>
          </p:cNvSpPr>
          <p:nvPr>
            <p:ph type="subTitle" idx="1"/>
          </p:nvPr>
        </p:nvSpPr>
        <p:spPr/>
        <p:txBody>
          <a:bodyPr>
            <a:normAutofit lnSpcReduction="10000"/>
          </a:bodyPr>
          <a:lstStyle/>
          <a:p>
            <a:pPr>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Student’s Name</a:t>
            </a:r>
          </a:p>
          <a:p>
            <a:pPr algn="ctr"/>
            <a:r>
              <a:rPr lang="en-US" dirty="0">
                <a:latin typeface="Times New Roman" panose="02020603050405020304" pitchFamily="18" charset="0"/>
                <a:cs typeface="Times New Roman" panose="02020603050405020304" pitchFamily="18" charset="0"/>
              </a:rPr>
              <a:t>Institution Affiliation</a:t>
            </a:r>
          </a:p>
          <a:p>
            <a:endParaRPr lang="en-KE" dirty="0"/>
          </a:p>
          <a:p>
            <a:endParaRPr lang="en-KE" dirty="0"/>
          </a:p>
        </p:txBody>
      </p:sp>
    </p:spTree>
    <p:extLst>
      <p:ext uri="{BB962C8B-B14F-4D97-AF65-F5344CB8AC3E}">
        <p14:creationId xmlns:p14="http://schemas.microsoft.com/office/powerpoint/2010/main" val="215631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A85CE-C795-433F-951B-BE9FDE4C4C2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Office politics at amazon company</a:t>
            </a:r>
            <a:endParaRPr lang="en-KE" dirty="0"/>
          </a:p>
        </p:txBody>
      </p:sp>
      <p:sp>
        <p:nvSpPr>
          <p:cNvPr id="3" name="Content Placeholder 2">
            <a:extLst>
              <a:ext uri="{FF2B5EF4-FFF2-40B4-BE49-F238E27FC236}">
                <a16:creationId xmlns:a16="http://schemas.microsoft.com/office/drawing/2014/main" id="{10622BCE-DD19-4281-8128-5F964ED356CC}"/>
              </a:ext>
            </a:extLst>
          </p:cNvPr>
          <p:cNvSpPr>
            <a:spLocks noGrp="1"/>
          </p:cNvSpPr>
          <p:nvPr>
            <p:ph idx="1"/>
          </p:nvPr>
        </p:nvSpPr>
        <p:spPr>
          <a:xfrm>
            <a:off x="2589212" y="2133600"/>
            <a:ext cx="5469907" cy="3777622"/>
          </a:xfrm>
        </p:spPr>
        <p:txBody>
          <a:bodyPr>
            <a:noAutofit/>
          </a:bodyPr>
          <a:lstStyle/>
          <a:p>
            <a:pPr>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Common when employees wants favors or recognitions.</a:t>
            </a:r>
          </a:p>
          <a:p>
            <a:pPr>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Occurs due to diversity that exists</a:t>
            </a:r>
          </a:p>
          <a:p>
            <a:pPr>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Unhelpful in the long run</a:t>
            </a:r>
          </a:p>
          <a:p>
            <a:pPr>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Healthy and cordial relationships works best (James, 2013).</a:t>
            </a:r>
          </a:p>
          <a:p>
            <a:pPr>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Present in almost every company. </a:t>
            </a:r>
            <a:r>
              <a:rPr lang="en-US" sz="2400" dirty="0" err="1">
                <a:latin typeface="Times New Roman" panose="02020603050405020304" pitchFamily="18" charset="0"/>
                <a:cs typeface="Times New Roman" panose="02020603050405020304" pitchFamily="18" charset="0"/>
              </a:rPr>
              <a:t>Eg</a:t>
            </a:r>
            <a:r>
              <a:rPr lang="en-US" sz="2400" dirty="0">
                <a:latin typeface="Times New Roman" panose="02020603050405020304" pitchFamily="18" charset="0"/>
                <a:cs typeface="Times New Roman" panose="02020603050405020304" pitchFamily="18" charset="0"/>
              </a:rPr>
              <a:t> Amazon</a:t>
            </a:r>
          </a:p>
          <a:p>
            <a:pPr>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Amazon Managers are always trying to control (Amazon, n.d.).</a:t>
            </a:r>
            <a:endParaRPr lang="en-KE" sz="2400" dirty="0">
              <a:latin typeface="Times New Roman" panose="02020603050405020304" pitchFamily="18" charset="0"/>
              <a:cs typeface="Times New Roman" panose="02020603050405020304" pitchFamily="18" charset="0"/>
            </a:endParaRPr>
          </a:p>
          <a:p>
            <a:endParaRPr lang="en-KE" sz="2400" dirty="0"/>
          </a:p>
        </p:txBody>
      </p:sp>
      <p:pic>
        <p:nvPicPr>
          <p:cNvPr id="4" name="Picture 3">
            <a:extLst>
              <a:ext uri="{FF2B5EF4-FFF2-40B4-BE49-F238E27FC236}">
                <a16:creationId xmlns:a16="http://schemas.microsoft.com/office/drawing/2014/main" id="{706A59A8-09EB-4630-9015-A7A4B45D5EC0}"/>
              </a:ext>
            </a:extLst>
          </p:cNvPr>
          <p:cNvPicPr>
            <a:picLocks noChangeAspect="1"/>
          </p:cNvPicPr>
          <p:nvPr/>
        </p:nvPicPr>
        <p:blipFill>
          <a:blip r:embed="rId3"/>
          <a:stretch>
            <a:fillRect/>
          </a:stretch>
        </p:blipFill>
        <p:spPr>
          <a:xfrm>
            <a:off x="8059119" y="2133600"/>
            <a:ext cx="2859272" cy="4100290"/>
          </a:xfrm>
          <a:prstGeom prst="rect">
            <a:avLst/>
          </a:prstGeom>
        </p:spPr>
      </p:pic>
    </p:spTree>
    <p:extLst>
      <p:ext uri="{BB962C8B-B14F-4D97-AF65-F5344CB8AC3E}">
        <p14:creationId xmlns:p14="http://schemas.microsoft.com/office/powerpoint/2010/main" val="1412480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D8CBB-25D7-47DE-A53C-8851352E8DC3}"/>
              </a:ext>
            </a:extLst>
          </p:cNvPr>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Factors Contributing To Office Politics At Amazon Company</a:t>
            </a:r>
            <a:br>
              <a:rPr lang="en-KE" dirty="0">
                <a:latin typeface="Times New Roman" panose="02020603050405020304" pitchFamily="18" charset="0"/>
                <a:cs typeface="Times New Roman" panose="02020603050405020304" pitchFamily="18" charset="0"/>
              </a:rPr>
            </a:br>
            <a:endParaRPr lang="en-KE" dirty="0"/>
          </a:p>
        </p:txBody>
      </p:sp>
      <p:sp>
        <p:nvSpPr>
          <p:cNvPr id="3" name="Content Placeholder 2">
            <a:extLst>
              <a:ext uri="{FF2B5EF4-FFF2-40B4-BE49-F238E27FC236}">
                <a16:creationId xmlns:a16="http://schemas.microsoft.com/office/drawing/2014/main" id="{B82D9301-18F0-42C9-AF14-21CDEBFD9DF0}"/>
              </a:ext>
            </a:extLst>
          </p:cNvPr>
          <p:cNvSpPr>
            <a:spLocks noGrp="1"/>
          </p:cNvSpPr>
          <p:nvPr>
            <p:ph idx="1"/>
          </p:nvPr>
        </p:nvSpPr>
        <p:spPr>
          <a:xfrm>
            <a:off x="2589212" y="2133600"/>
            <a:ext cx="5609391" cy="3777622"/>
          </a:xfrm>
        </p:spPr>
        <p:txBody>
          <a:bodyPr>
            <a:normAutofit/>
          </a:bodyPr>
          <a:lstStyle/>
          <a:p>
            <a:pPr>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Various factors contribute to office politics at Amazon.</a:t>
            </a:r>
          </a:p>
          <a:p>
            <a:pPr marL="742950" indent="-742950">
              <a:buFont typeface="+mj-lt"/>
              <a:buAutoNum type="alphaLcParenR"/>
            </a:pPr>
            <a:r>
              <a:rPr lang="en-US" sz="2400" dirty="0">
                <a:latin typeface="Times New Roman" panose="02020603050405020304" pitchFamily="18" charset="0"/>
                <a:cs typeface="Times New Roman" panose="02020603050405020304" pitchFamily="18" charset="0"/>
              </a:rPr>
              <a:t>Superiors- some are excessively demanding or less demanding.</a:t>
            </a:r>
          </a:p>
          <a:p>
            <a:pPr marL="742950" indent="-742950">
              <a:buFont typeface="+mj-lt"/>
              <a:buAutoNum type="alphaLcParenR"/>
            </a:pPr>
            <a:r>
              <a:rPr lang="en-US" sz="2400" dirty="0">
                <a:latin typeface="Times New Roman" panose="02020603050405020304" pitchFamily="18" charset="0"/>
                <a:cs typeface="Times New Roman" panose="02020603050405020304" pitchFamily="18" charset="0"/>
              </a:rPr>
              <a:t>Promotions and reward system</a:t>
            </a:r>
          </a:p>
          <a:p>
            <a:pPr marL="742950" indent="-742950">
              <a:buFont typeface="+mj-lt"/>
              <a:buAutoNum type="alphaLcParenR"/>
            </a:pPr>
            <a:r>
              <a:rPr lang="en-US" sz="2400" dirty="0">
                <a:latin typeface="Times New Roman" panose="02020603050405020304" pitchFamily="18" charset="0"/>
                <a:cs typeface="Times New Roman" panose="02020603050405020304" pitchFamily="18" charset="0"/>
              </a:rPr>
              <a:t>Weak organizational culture</a:t>
            </a:r>
          </a:p>
          <a:p>
            <a:pPr marL="742950" indent="-742950">
              <a:buFont typeface="+mj-lt"/>
              <a:buAutoNum type="alphaLcParenR"/>
            </a:pPr>
            <a:r>
              <a:rPr lang="en-US" sz="2400" dirty="0">
                <a:latin typeface="Times New Roman" panose="02020603050405020304" pitchFamily="18" charset="0"/>
                <a:cs typeface="Times New Roman" panose="02020603050405020304" pitchFamily="18" charset="0"/>
              </a:rPr>
              <a:t>Poor supervision at the office</a:t>
            </a:r>
          </a:p>
          <a:p>
            <a:pPr marL="742950" indent="-742950">
              <a:buFont typeface="+mj-lt"/>
              <a:buAutoNum type="alphaLcParenR"/>
            </a:pPr>
            <a:r>
              <a:rPr lang="en-US" sz="2400" dirty="0">
                <a:latin typeface="Times New Roman" panose="02020603050405020304" pitchFamily="18" charset="0"/>
                <a:cs typeface="Times New Roman" panose="02020603050405020304" pitchFamily="18" charset="0"/>
              </a:rPr>
              <a:t>Idleness at the office (Amazon, n.d.).</a:t>
            </a:r>
          </a:p>
          <a:p>
            <a:endParaRPr lang="en-KE" sz="2400" dirty="0"/>
          </a:p>
        </p:txBody>
      </p:sp>
      <p:pic>
        <p:nvPicPr>
          <p:cNvPr id="4" name="Picture 3">
            <a:extLst>
              <a:ext uri="{FF2B5EF4-FFF2-40B4-BE49-F238E27FC236}">
                <a16:creationId xmlns:a16="http://schemas.microsoft.com/office/drawing/2014/main" id="{279B2C81-F188-4D83-A281-0408F6161C2A}"/>
              </a:ext>
            </a:extLst>
          </p:cNvPr>
          <p:cNvPicPr>
            <a:picLocks noChangeAspect="1"/>
          </p:cNvPicPr>
          <p:nvPr/>
        </p:nvPicPr>
        <p:blipFill>
          <a:blip r:embed="rId3"/>
          <a:stretch>
            <a:fillRect/>
          </a:stretch>
        </p:blipFill>
        <p:spPr>
          <a:xfrm>
            <a:off x="8419769" y="2133600"/>
            <a:ext cx="3084843" cy="3777622"/>
          </a:xfrm>
          <a:prstGeom prst="rect">
            <a:avLst/>
          </a:prstGeom>
        </p:spPr>
      </p:pic>
    </p:spTree>
    <p:extLst>
      <p:ext uri="{BB962C8B-B14F-4D97-AF65-F5344CB8AC3E}">
        <p14:creationId xmlns:p14="http://schemas.microsoft.com/office/powerpoint/2010/main" val="2313809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079C2-9073-4AFD-B813-007757B37E57}"/>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Factors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135DE916-CF04-4E9C-B320-7DB7A533F301}"/>
              </a:ext>
            </a:extLst>
          </p:cNvPr>
          <p:cNvSpPr>
            <a:spLocks noGrp="1"/>
          </p:cNvSpPr>
          <p:nvPr>
            <p:ph idx="1"/>
          </p:nvPr>
        </p:nvSpPr>
        <p:spPr>
          <a:xfrm>
            <a:off x="2589212" y="2133600"/>
            <a:ext cx="5268429" cy="3777622"/>
          </a:xfrm>
        </p:spPr>
        <p:txBody>
          <a:bodyPr>
            <a:normAutofit/>
          </a:bodyPr>
          <a:lstStyle/>
          <a:p>
            <a:pPr marL="742950" indent="-742950">
              <a:buFont typeface="+mj-lt"/>
              <a:buAutoNum type="alphaLcParenR"/>
            </a:pPr>
            <a:r>
              <a:rPr lang="en-US" sz="2400" dirty="0">
                <a:latin typeface="Times New Roman" panose="02020603050405020304" pitchFamily="18" charset="0"/>
                <a:cs typeface="Times New Roman" panose="02020603050405020304" pitchFamily="18" charset="0"/>
              </a:rPr>
              <a:t>Superiors- some are in Amazon are excessively demanding hence forcing the employees to retaliate.</a:t>
            </a:r>
          </a:p>
          <a:p>
            <a:pPr marL="742950" indent="-742950">
              <a:buFont typeface="+mj-lt"/>
              <a:buAutoNum type="alphaLcParenR"/>
            </a:pPr>
            <a:r>
              <a:rPr lang="en-US" sz="2400" dirty="0">
                <a:latin typeface="Times New Roman" panose="02020603050405020304" pitchFamily="18" charset="0"/>
                <a:cs typeface="Times New Roman" panose="02020603050405020304" pitchFamily="18" charset="0"/>
              </a:rPr>
              <a:t>Promotions and reward system- this leads to dissatisfaction</a:t>
            </a:r>
          </a:p>
          <a:p>
            <a:pPr marL="742950" indent="-742950">
              <a:buFont typeface="+mj-lt"/>
              <a:buAutoNum type="alphaLcParenR"/>
            </a:pPr>
            <a:r>
              <a:rPr lang="en-US" sz="2400" dirty="0">
                <a:latin typeface="Times New Roman" panose="02020603050405020304" pitchFamily="18" charset="0"/>
                <a:cs typeface="Times New Roman" panose="02020603050405020304" pitchFamily="18" charset="0"/>
              </a:rPr>
              <a:t>Weak organizational culture- a culture that does not care a lot</a:t>
            </a:r>
          </a:p>
          <a:p>
            <a:pPr marL="742950" indent="-742950">
              <a:buFont typeface="+mj-lt"/>
              <a:buAutoNum type="alphaLcParenR"/>
            </a:pPr>
            <a:r>
              <a:rPr lang="en-US" sz="2400" dirty="0">
                <a:latin typeface="Times New Roman" panose="02020603050405020304" pitchFamily="18" charset="0"/>
                <a:cs typeface="Times New Roman" panose="02020603050405020304" pitchFamily="18" charset="0"/>
              </a:rPr>
              <a:t>Poor supervision- supervision don’t fully inspects (James, 2013).</a:t>
            </a:r>
          </a:p>
        </p:txBody>
      </p:sp>
      <p:pic>
        <p:nvPicPr>
          <p:cNvPr id="4" name="Picture 3">
            <a:extLst>
              <a:ext uri="{FF2B5EF4-FFF2-40B4-BE49-F238E27FC236}">
                <a16:creationId xmlns:a16="http://schemas.microsoft.com/office/drawing/2014/main" id="{23D10537-2663-4F33-8E36-BBF788E64FE2}"/>
              </a:ext>
            </a:extLst>
          </p:cNvPr>
          <p:cNvPicPr>
            <a:picLocks noChangeAspect="1"/>
          </p:cNvPicPr>
          <p:nvPr/>
        </p:nvPicPr>
        <p:blipFill>
          <a:blip r:embed="rId3"/>
          <a:stretch>
            <a:fillRect/>
          </a:stretch>
        </p:blipFill>
        <p:spPr>
          <a:xfrm>
            <a:off x="8462542" y="2133600"/>
            <a:ext cx="3109229" cy="3777622"/>
          </a:xfrm>
          <a:prstGeom prst="rect">
            <a:avLst/>
          </a:prstGeom>
        </p:spPr>
      </p:pic>
    </p:spTree>
    <p:extLst>
      <p:ext uri="{BB962C8B-B14F-4D97-AF65-F5344CB8AC3E}">
        <p14:creationId xmlns:p14="http://schemas.microsoft.com/office/powerpoint/2010/main" val="1509065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F27FD-6B81-43ED-A3A7-CF2EB262C380}"/>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Strategies to Navigating workplace politics</a:t>
            </a:r>
            <a:endParaRPr lang="en-KE" dirty="0"/>
          </a:p>
        </p:txBody>
      </p:sp>
      <p:sp>
        <p:nvSpPr>
          <p:cNvPr id="3" name="Content Placeholder 2">
            <a:extLst>
              <a:ext uri="{FF2B5EF4-FFF2-40B4-BE49-F238E27FC236}">
                <a16:creationId xmlns:a16="http://schemas.microsoft.com/office/drawing/2014/main" id="{78FA14EB-FAAF-436E-9811-39FE38DCDA8B}"/>
              </a:ext>
            </a:extLst>
          </p:cNvPr>
          <p:cNvSpPr>
            <a:spLocks noGrp="1"/>
          </p:cNvSpPr>
          <p:nvPr>
            <p:ph idx="1"/>
          </p:nvPr>
        </p:nvSpPr>
        <p:spPr>
          <a:xfrm>
            <a:off x="2589212" y="2133600"/>
            <a:ext cx="4927466" cy="3777622"/>
          </a:xfrm>
        </p:spPr>
        <p:txBody>
          <a:bodyPr>
            <a:normAutofit lnSpcReduction="10000"/>
          </a:bodyPr>
          <a:lstStyle/>
          <a:p>
            <a:r>
              <a:rPr lang="en-US" sz="2400" dirty="0">
                <a:latin typeface="Times New Roman" panose="02020603050405020304" pitchFamily="18" charset="0"/>
                <a:cs typeface="Times New Roman" panose="02020603050405020304" pitchFamily="18" charset="0"/>
              </a:rPr>
              <a:t>Leaders should not give politics a deaf hear. </a:t>
            </a:r>
          </a:p>
          <a:p>
            <a:r>
              <a:rPr lang="en-US" sz="2400" dirty="0">
                <a:latin typeface="Times New Roman" panose="02020603050405020304" pitchFamily="18" charset="0"/>
                <a:cs typeface="Times New Roman" panose="02020603050405020304" pitchFamily="18" charset="0"/>
              </a:rPr>
              <a:t>Deal with the big elephant issues effectively. </a:t>
            </a:r>
          </a:p>
          <a:p>
            <a:r>
              <a:rPr lang="en-US" sz="2400" dirty="0">
                <a:latin typeface="Times New Roman" panose="02020603050405020304" pitchFamily="18" charset="0"/>
                <a:cs typeface="Times New Roman" panose="02020603050405020304" pitchFamily="18" charset="0"/>
              </a:rPr>
              <a:t> Be ready to correct your mistakes </a:t>
            </a:r>
          </a:p>
          <a:p>
            <a:r>
              <a:rPr lang="en-US" sz="2400" dirty="0">
                <a:latin typeface="Times New Roman" panose="02020603050405020304" pitchFamily="18" charset="0"/>
                <a:cs typeface="Times New Roman" panose="02020603050405020304" pitchFamily="18" charset="0"/>
              </a:rPr>
              <a:t>Have a problem-solving attitude. </a:t>
            </a:r>
          </a:p>
          <a:p>
            <a:r>
              <a:rPr lang="en-US" sz="2400" dirty="0">
                <a:latin typeface="Times New Roman" panose="02020603050405020304" pitchFamily="18" charset="0"/>
                <a:cs typeface="Times New Roman" panose="02020603050405020304" pitchFamily="18" charset="0"/>
              </a:rPr>
              <a:t>Note the key participants (James, 2013). </a:t>
            </a:r>
          </a:p>
          <a:p>
            <a:r>
              <a:rPr lang="en-US" sz="2400" dirty="0">
                <a:latin typeface="Times New Roman" panose="02020603050405020304" pitchFamily="18" charset="0"/>
                <a:cs typeface="Times New Roman" panose="02020603050405020304" pitchFamily="18" charset="0"/>
              </a:rPr>
              <a:t>Address the minor concerns.</a:t>
            </a:r>
          </a:p>
          <a:p>
            <a:endParaRPr lang="en-KE" sz="2400" dirty="0"/>
          </a:p>
        </p:txBody>
      </p:sp>
      <p:pic>
        <p:nvPicPr>
          <p:cNvPr id="4" name="Picture 3">
            <a:extLst>
              <a:ext uri="{FF2B5EF4-FFF2-40B4-BE49-F238E27FC236}">
                <a16:creationId xmlns:a16="http://schemas.microsoft.com/office/drawing/2014/main" id="{6DBBF559-64E8-4802-99CD-39CAA2517DB3}"/>
              </a:ext>
            </a:extLst>
          </p:cNvPr>
          <p:cNvPicPr>
            <a:picLocks noChangeAspect="1"/>
          </p:cNvPicPr>
          <p:nvPr/>
        </p:nvPicPr>
        <p:blipFill>
          <a:blip r:embed="rId3"/>
          <a:stretch>
            <a:fillRect/>
          </a:stretch>
        </p:blipFill>
        <p:spPr>
          <a:xfrm>
            <a:off x="7516678" y="1946594"/>
            <a:ext cx="3895682" cy="4151633"/>
          </a:xfrm>
          <a:prstGeom prst="rect">
            <a:avLst/>
          </a:prstGeom>
        </p:spPr>
      </p:pic>
    </p:spTree>
    <p:extLst>
      <p:ext uri="{BB962C8B-B14F-4D97-AF65-F5344CB8AC3E}">
        <p14:creationId xmlns:p14="http://schemas.microsoft.com/office/powerpoint/2010/main" val="1601281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BBE35-9DCA-4A5B-B8F4-3BA46BB6ADF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Navigating workplace politics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D58E749C-18D9-4175-839B-394FC1C75400}"/>
              </a:ext>
            </a:extLst>
          </p:cNvPr>
          <p:cNvSpPr>
            <a:spLocks noGrp="1"/>
          </p:cNvSpPr>
          <p:nvPr>
            <p:ph idx="1"/>
          </p:nvPr>
        </p:nvSpPr>
        <p:spPr>
          <a:xfrm>
            <a:off x="2589212" y="2133600"/>
            <a:ext cx="5268429" cy="3777622"/>
          </a:xfrm>
        </p:spPr>
        <p:txBody>
          <a:bodyPr>
            <a:noAutofit/>
          </a:bodyPr>
          <a:lstStyle/>
          <a:p>
            <a:r>
              <a:rPr lang="en-US" sz="2400" dirty="0">
                <a:latin typeface="Times New Roman" panose="02020603050405020304" pitchFamily="18" charset="0"/>
                <a:cs typeface="Times New Roman" panose="02020603050405020304" pitchFamily="18" charset="0"/>
              </a:rPr>
              <a:t>Establish connection with your opponents (Murray, 2018).</a:t>
            </a:r>
          </a:p>
          <a:p>
            <a:r>
              <a:rPr lang="en-US" sz="2400" dirty="0">
                <a:latin typeface="Times New Roman" panose="02020603050405020304" pitchFamily="18" charset="0"/>
                <a:cs typeface="Times New Roman" panose="02020603050405020304" pitchFamily="18" charset="0"/>
              </a:rPr>
              <a:t>Plan conversations in the orders of importance. </a:t>
            </a:r>
          </a:p>
          <a:p>
            <a:r>
              <a:rPr lang="en-US" sz="2400" dirty="0">
                <a:latin typeface="Times New Roman" panose="02020603050405020304" pitchFamily="18" charset="0"/>
                <a:cs typeface="Times New Roman" panose="02020603050405020304" pitchFamily="18" charset="0"/>
              </a:rPr>
              <a:t>Tactically allow yourself to be vulnerable (MSG, n.d.).</a:t>
            </a:r>
          </a:p>
          <a:p>
            <a:r>
              <a:rPr lang="en-US" sz="2400" dirty="0">
                <a:latin typeface="Times New Roman" panose="02020603050405020304" pitchFamily="18" charset="0"/>
                <a:cs typeface="Times New Roman" panose="02020603050405020304" pitchFamily="18" charset="0"/>
              </a:rPr>
              <a:t>Solve problems from the most minor to the triggers (Murray, 2018). </a:t>
            </a:r>
          </a:p>
          <a:p>
            <a:r>
              <a:rPr lang="en-US" sz="2400" dirty="0">
                <a:latin typeface="Times New Roman" panose="02020603050405020304" pitchFamily="18" charset="0"/>
                <a:cs typeface="Times New Roman" panose="02020603050405020304" pitchFamily="18" charset="0"/>
              </a:rPr>
              <a:t>Be rigorously honest and empathetic</a:t>
            </a:r>
          </a:p>
        </p:txBody>
      </p:sp>
      <p:pic>
        <p:nvPicPr>
          <p:cNvPr id="4" name="Picture 3">
            <a:extLst>
              <a:ext uri="{FF2B5EF4-FFF2-40B4-BE49-F238E27FC236}">
                <a16:creationId xmlns:a16="http://schemas.microsoft.com/office/drawing/2014/main" id="{0B0A7BE3-2D77-4DF2-87E6-2DA2BDD0451E}"/>
              </a:ext>
            </a:extLst>
          </p:cNvPr>
          <p:cNvPicPr>
            <a:picLocks noChangeAspect="1"/>
          </p:cNvPicPr>
          <p:nvPr/>
        </p:nvPicPr>
        <p:blipFill>
          <a:blip r:embed="rId3"/>
          <a:stretch>
            <a:fillRect/>
          </a:stretch>
        </p:blipFill>
        <p:spPr>
          <a:xfrm>
            <a:off x="7857641" y="1905000"/>
            <a:ext cx="4304149" cy="4165373"/>
          </a:xfrm>
          <a:prstGeom prst="rect">
            <a:avLst/>
          </a:prstGeom>
        </p:spPr>
      </p:pic>
    </p:spTree>
    <p:extLst>
      <p:ext uri="{BB962C8B-B14F-4D97-AF65-F5344CB8AC3E}">
        <p14:creationId xmlns:p14="http://schemas.microsoft.com/office/powerpoint/2010/main" val="943646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1F1E2-54C9-44AE-9782-F752BD61503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Ineffective leaders’ strategy for office politics</a:t>
            </a:r>
            <a:endParaRPr lang="en-KE" dirty="0"/>
          </a:p>
        </p:txBody>
      </p:sp>
      <p:sp>
        <p:nvSpPr>
          <p:cNvPr id="3" name="Content Placeholder 2">
            <a:extLst>
              <a:ext uri="{FF2B5EF4-FFF2-40B4-BE49-F238E27FC236}">
                <a16:creationId xmlns:a16="http://schemas.microsoft.com/office/drawing/2014/main" id="{4C5F4CF9-B089-4FEB-BD80-FB6B9D462454}"/>
              </a:ext>
            </a:extLst>
          </p:cNvPr>
          <p:cNvSpPr>
            <a:spLocks noGrp="1"/>
          </p:cNvSpPr>
          <p:nvPr>
            <p:ph idx="1"/>
          </p:nvPr>
        </p:nvSpPr>
        <p:spPr>
          <a:xfrm>
            <a:off x="2589212" y="2133600"/>
            <a:ext cx="5082449" cy="3777622"/>
          </a:xfrm>
        </p:spPr>
        <p:txBody>
          <a:bodyPr>
            <a:noAutofit/>
          </a:bodyPr>
          <a:lstStyle/>
          <a:p>
            <a:r>
              <a:rPr lang="en-US" sz="2000" dirty="0">
                <a:latin typeface="Times New Roman" panose="02020603050405020304" pitchFamily="18" charset="0"/>
                <a:cs typeface="Times New Roman" panose="02020603050405020304" pitchFamily="18" charset="0"/>
              </a:rPr>
              <a:t>They regard the participants unprofessional</a:t>
            </a:r>
          </a:p>
          <a:p>
            <a:r>
              <a:rPr lang="en-US" sz="2000" dirty="0">
                <a:latin typeface="Times New Roman" panose="02020603050405020304" pitchFamily="18" charset="0"/>
                <a:cs typeface="Times New Roman" panose="02020603050405020304" pitchFamily="18" charset="0"/>
              </a:rPr>
              <a:t>They give no concentration on grievances</a:t>
            </a:r>
          </a:p>
          <a:p>
            <a:r>
              <a:rPr lang="en-US" sz="2000" dirty="0">
                <a:latin typeface="Times New Roman" panose="02020603050405020304" pitchFamily="18" charset="0"/>
                <a:cs typeface="Times New Roman" panose="02020603050405020304" pitchFamily="18" charset="0"/>
              </a:rPr>
              <a:t>They carry out unplanned conversations</a:t>
            </a:r>
          </a:p>
          <a:p>
            <a:r>
              <a:rPr lang="en-US" sz="2000" dirty="0">
                <a:latin typeface="Times New Roman" panose="02020603050405020304" pitchFamily="18" charset="0"/>
                <a:cs typeface="Times New Roman" panose="02020603050405020304" pitchFamily="18" charset="0"/>
              </a:rPr>
              <a:t>They assume they are ever correct (Murray, 2018). .</a:t>
            </a:r>
          </a:p>
          <a:p>
            <a:r>
              <a:rPr lang="en-US" sz="2000" dirty="0">
                <a:latin typeface="Times New Roman" panose="02020603050405020304" pitchFamily="18" charset="0"/>
                <a:cs typeface="Times New Roman" panose="02020603050405020304" pitchFamily="18" charset="0"/>
              </a:rPr>
              <a:t> they have no particular order of solving problems</a:t>
            </a:r>
          </a:p>
          <a:p>
            <a:r>
              <a:rPr lang="en-US" sz="2000" dirty="0">
                <a:latin typeface="Times New Roman" panose="02020603050405020304" pitchFamily="18" charset="0"/>
                <a:cs typeface="Times New Roman" panose="02020603050405020304" pitchFamily="18" charset="0"/>
              </a:rPr>
              <a:t>Rely on a single source of information.</a:t>
            </a:r>
          </a:p>
        </p:txBody>
      </p:sp>
      <p:pic>
        <p:nvPicPr>
          <p:cNvPr id="4" name="Picture 3">
            <a:extLst>
              <a:ext uri="{FF2B5EF4-FFF2-40B4-BE49-F238E27FC236}">
                <a16:creationId xmlns:a16="http://schemas.microsoft.com/office/drawing/2014/main" id="{727A80AA-6C32-4DC1-AB79-3529CC51D775}"/>
              </a:ext>
            </a:extLst>
          </p:cNvPr>
          <p:cNvPicPr>
            <a:picLocks noChangeAspect="1"/>
          </p:cNvPicPr>
          <p:nvPr/>
        </p:nvPicPr>
        <p:blipFill>
          <a:blip r:embed="rId3"/>
          <a:stretch>
            <a:fillRect/>
          </a:stretch>
        </p:blipFill>
        <p:spPr>
          <a:xfrm>
            <a:off x="7671661" y="1949772"/>
            <a:ext cx="3724979" cy="3777622"/>
          </a:xfrm>
          <a:prstGeom prst="rect">
            <a:avLst/>
          </a:prstGeom>
        </p:spPr>
      </p:pic>
    </p:spTree>
    <p:extLst>
      <p:ext uri="{BB962C8B-B14F-4D97-AF65-F5344CB8AC3E}">
        <p14:creationId xmlns:p14="http://schemas.microsoft.com/office/powerpoint/2010/main" val="3718678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40ACC-5A4E-4A5F-842C-D07B3F12E5B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Leadership Role in the Political Climate </a:t>
            </a:r>
            <a:endParaRPr lang="en-KE" dirty="0"/>
          </a:p>
        </p:txBody>
      </p:sp>
      <p:sp>
        <p:nvSpPr>
          <p:cNvPr id="3" name="Content Placeholder 2">
            <a:extLst>
              <a:ext uri="{FF2B5EF4-FFF2-40B4-BE49-F238E27FC236}">
                <a16:creationId xmlns:a16="http://schemas.microsoft.com/office/drawing/2014/main" id="{170DF496-3110-459C-A32B-E86F8BA519FE}"/>
              </a:ext>
            </a:extLst>
          </p:cNvPr>
          <p:cNvSpPr>
            <a:spLocks noGrp="1"/>
          </p:cNvSpPr>
          <p:nvPr>
            <p:ph idx="1"/>
          </p:nvPr>
        </p:nvSpPr>
        <p:spPr>
          <a:xfrm>
            <a:off x="2589212" y="2133599"/>
            <a:ext cx="5779873" cy="4220705"/>
          </a:xfrm>
        </p:spPr>
        <p:txBody>
          <a:bodyPr>
            <a:noAutofit/>
          </a:bodyPr>
          <a:lstStyle/>
          <a:p>
            <a:r>
              <a:rPr lang="en-US" sz="2400" dirty="0">
                <a:latin typeface="Times New Roman" panose="02020603050405020304" pitchFamily="18" charset="0"/>
                <a:cs typeface="Times New Roman" panose="02020603050405020304" pitchFamily="18" charset="0"/>
              </a:rPr>
              <a:t>Leader’s role is intricately related to the political climate. </a:t>
            </a:r>
          </a:p>
          <a:p>
            <a:r>
              <a:rPr lang="en-US" sz="2400" dirty="0">
                <a:latin typeface="Times New Roman" panose="02020603050405020304" pitchFamily="18" charset="0"/>
                <a:cs typeface="Times New Roman" panose="02020603050405020304" pitchFamily="18" charset="0"/>
              </a:rPr>
              <a:t> the organizational politics are very well-rooted.</a:t>
            </a:r>
          </a:p>
          <a:p>
            <a:r>
              <a:rPr lang="en-US" sz="2400" dirty="0">
                <a:latin typeface="Times New Roman" panose="02020603050405020304" pitchFamily="18" charset="0"/>
                <a:cs typeface="Times New Roman" panose="02020603050405020304" pitchFamily="18" charset="0"/>
              </a:rPr>
              <a:t>Leaders should strive to always give their best.</a:t>
            </a:r>
          </a:p>
          <a:p>
            <a:r>
              <a:rPr lang="en-US" sz="2400" dirty="0">
                <a:latin typeface="Times New Roman" panose="02020603050405020304" pitchFamily="18" charset="0"/>
                <a:cs typeface="Times New Roman" panose="02020603050405020304" pitchFamily="18" charset="0"/>
              </a:rPr>
              <a:t>Resolutions and procedures are some of the connecting areas. </a:t>
            </a:r>
          </a:p>
          <a:p>
            <a:r>
              <a:rPr lang="en-US" sz="2400" dirty="0">
                <a:latin typeface="Times New Roman" panose="02020603050405020304" pitchFamily="18" charset="0"/>
                <a:cs typeface="Times New Roman" panose="02020603050405020304" pitchFamily="18" charset="0"/>
              </a:rPr>
              <a:t>Professional relationships also forms the basis for connection. </a:t>
            </a:r>
          </a:p>
          <a:p>
            <a:endParaRPr lang="en-KE" sz="2400" dirty="0"/>
          </a:p>
        </p:txBody>
      </p:sp>
      <p:pic>
        <p:nvPicPr>
          <p:cNvPr id="4" name="Picture 3">
            <a:extLst>
              <a:ext uri="{FF2B5EF4-FFF2-40B4-BE49-F238E27FC236}">
                <a16:creationId xmlns:a16="http://schemas.microsoft.com/office/drawing/2014/main" id="{63A47468-404B-4616-9D81-772C632608C3}"/>
              </a:ext>
            </a:extLst>
          </p:cNvPr>
          <p:cNvPicPr>
            <a:picLocks noChangeAspect="1"/>
          </p:cNvPicPr>
          <p:nvPr/>
        </p:nvPicPr>
        <p:blipFill>
          <a:blip r:embed="rId3"/>
          <a:stretch>
            <a:fillRect/>
          </a:stretch>
        </p:blipFill>
        <p:spPr>
          <a:xfrm>
            <a:off x="8271932" y="1913404"/>
            <a:ext cx="3232680" cy="4440899"/>
          </a:xfrm>
          <a:prstGeom prst="rect">
            <a:avLst/>
          </a:prstGeom>
        </p:spPr>
      </p:pic>
    </p:spTree>
    <p:extLst>
      <p:ext uri="{BB962C8B-B14F-4D97-AF65-F5344CB8AC3E}">
        <p14:creationId xmlns:p14="http://schemas.microsoft.com/office/powerpoint/2010/main" val="509175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FAC885-8CEB-4692-A7A6-3273598C7BCE}"/>
              </a:ext>
            </a:extLst>
          </p:cNvPr>
          <p:cNvSpPr>
            <a:spLocks noGrp="1"/>
          </p:cNvSpPr>
          <p:nvPr>
            <p:ph idx="1"/>
          </p:nvPr>
        </p:nvSpPr>
        <p:spPr>
          <a:xfrm>
            <a:off x="2589212" y="2133600"/>
            <a:ext cx="5392415" cy="3777622"/>
          </a:xfrm>
        </p:spPr>
        <p:txBody>
          <a:bodyPr>
            <a:noAutofit/>
          </a:bodyPr>
          <a:lstStyle/>
          <a:p>
            <a:pPr marL="0" indent="0">
              <a:buNone/>
            </a:pP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Identification- politics emerge when a leader has his own personal goal.  manifests through struggles in the leadership cream (MSG, n.d.).</a:t>
            </a:r>
          </a:p>
          <a:p>
            <a:r>
              <a:rPr lang="en-US" sz="2400" dirty="0">
                <a:latin typeface="Times New Roman" panose="02020603050405020304" pitchFamily="18" charset="0"/>
                <a:cs typeface="Times New Roman" panose="02020603050405020304" pitchFamily="18" charset="0"/>
              </a:rPr>
              <a:t> Interaction- between the leaders themselves and between juniors bring about politics (Murray, 2018).</a:t>
            </a:r>
          </a:p>
          <a:p>
            <a:r>
              <a:rPr lang="en-US" sz="2400" dirty="0">
                <a:latin typeface="Times New Roman" panose="02020603050405020304" pitchFamily="18" charset="0"/>
                <a:cs typeface="Times New Roman" panose="02020603050405020304" pitchFamily="18" charset="0"/>
              </a:rPr>
              <a:t>The leaders style of exercising authority has direct impact on politics.</a:t>
            </a:r>
          </a:p>
          <a:p>
            <a:endParaRPr lang="en-KE" sz="2400" dirty="0"/>
          </a:p>
        </p:txBody>
      </p:sp>
      <p:sp>
        <p:nvSpPr>
          <p:cNvPr id="4" name="Title 1">
            <a:extLst>
              <a:ext uri="{FF2B5EF4-FFF2-40B4-BE49-F238E27FC236}">
                <a16:creationId xmlns:a16="http://schemas.microsoft.com/office/drawing/2014/main" id="{0F415F70-9C6D-4A7B-9DBA-7E7207E64794}"/>
              </a:ext>
            </a:extLst>
          </p:cNvPr>
          <p:cNvSpPr txBox="1">
            <a:spLocks noGrp="1"/>
          </p:cNvSpPr>
          <p:nvPr>
            <p:ph type="title"/>
          </p:nvPr>
        </p:nvSpPr>
        <p:spPr>
          <a:xfrm>
            <a:off x="2592388" y="623888"/>
            <a:ext cx="8912225" cy="1281112"/>
          </a:xfrm>
          <a:prstGeom prst="rect">
            <a:avLst/>
          </a:prstGeom>
          <a:effectLst/>
        </p:spPr>
        <p:txBody>
          <a:bodyPr vert="horz" lIns="91440" tIns="45720" rIns="91440" bIns="45720" rtlCol="0" anchor="ctr">
            <a:normAutofit fontScale="9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800" cap="none" dirty="0">
                <a:latin typeface="Times New Roman" panose="02020603050405020304" pitchFamily="18" charset="0"/>
                <a:cs typeface="Times New Roman" panose="02020603050405020304" pitchFamily="18" charset="0"/>
              </a:rPr>
              <a:t>Leadership Role in the Political Climate </a:t>
            </a:r>
            <a:r>
              <a:rPr lang="en-US" sz="4800" cap="none" dirty="0" err="1">
                <a:latin typeface="Times New Roman" panose="02020603050405020304" pitchFamily="18" charset="0"/>
                <a:cs typeface="Times New Roman" panose="02020603050405020304" pitchFamily="18" charset="0"/>
              </a:rPr>
              <a:t>Cont</a:t>
            </a:r>
            <a:r>
              <a:rPr lang="en-US" sz="4800" cap="none" dirty="0">
                <a:latin typeface="Times New Roman" panose="02020603050405020304" pitchFamily="18" charset="0"/>
                <a:cs typeface="Times New Roman" panose="02020603050405020304" pitchFamily="18" charset="0"/>
              </a:rPr>
              <a:t>’</a:t>
            </a:r>
            <a:endParaRPr lang="en-KE" sz="4800" cap="none"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1A4199D0-F23C-4362-A799-3B0B09FD2586}"/>
              </a:ext>
            </a:extLst>
          </p:cNvPr>
          <p:cNvPicPr>
            <a:picLocks noChangeAspect="1"/>
          </p:cNvPicPr>
          <p:nvPr/>
        </p:nvPicPr>
        <p:blipFill>
          <a:blip r:embed="rId3"/>
          <a:stretch>
            <a:fillRect/>
          </a:stretch>
        </p:blipFill>
        <p:spPr>
          <a:xfrm>
            <a:off x="8094972" y="2564321"/>
            <a:ext cx="3559753" cy="3575501"/>
          </a:xfrm>
          <a:prstGeom prst="rect">
            <a:avLst/>
          </a:prstGeom>
        </p:spPr>
      </p:pic>
    </p:spTree>
    <p:extLst>
      <p:ext uri="{BB962C8B-B14F-4D97-AF65-F5344CB8AC3E}">
        <p14:creationId xmlns:p14="http://schemas.microsoft.com/office/powerpoint/2010/main" val="3952889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6FD99-C514-4294-ACB5-0EB9175C3AF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Leadership Role in the Political Climate </a:t>
            </a: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a:t>
            </a:r>
            <a:endParaRPr lang="en-KE" dirty="0"/>
          </a:p>
        </p:txBody>
      </p:sp>
      <p:sp>
        <p:nvSpPr>
          <p:cNvPr id="3" name="Content Placeholder 2">
            <a:extLst>
              <a:ext uri="{FF2B5EF4-FFF2-40B4-BE49-F238E27FC236}">
                <a16:creationId xmlns:a16="http://schemas.microsoft.com/office/drawing/2014/main" id="{87B8E124-44FD-486E-B99B-AF8EF558460B}"/>
              </a:ext>
            </a:extLst>
          </p:cNvPr>
          <p:cNvSpPr>
            <a:spLocks noGrp="1"/>
          </p:cNvSpPr>
          <p:nvPr>
            <p:ph idx="1"/>
          </p:nvPr>
        </p:nvSpPr>
        <p:spPr>
          <a:xfrm>
            <a:off x="2592925" y="2133600"/>
            <a:ext cx="6105337" cy="3777622"/>
          </a:xfrm>
        </p:spPr>
        <p:txBody>
          <a:bodyPr>
            <a:noAutofit/>
          </a:bodyPr>
          <a:lstStyle/>
          <a:p>
            <a:pPr marL="0" indent="0">
              <a:buNone/>
            </a:pP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Strategies- agendas, motivation to employees are in the politics. </a:t>
            </a:r>
          </a:p>
          <a:p>
            <a:r>
              <a:rPr lang="en-US" sz="2400" dirty="0">
                <a:latin typeface="Times New Roman" panose="02020603050405020304" pitchFamily="18" charset="0"/>
                <a:cs typeface="Times New Roman" panose="02020603050405020304" pitchFamily="18" charset="0"/>
              </a:rPr>
              <a:t>leaders strive to persuade employees to the achievement of the company’s goals.</a:t>
            </a:r>
          </a:p>
          <a:p>
            <a:r>
              <a:rPr lang="en-US" sz="2400" dirty="0">
                <a:latin typeface="Times New Roman" panose="02020603050405020304" pitchFamily="18" charset="0"/>
                <a:cs typeface="Times New Roman" panose="02020603050405020304" pitchFamily="18" charset="0"/>
              </a:rPr>
              <a:t> Consideration- leaders ought to understand the political behavior of the organization (MSG, n.d.).</a:t>
            </a:r>
          </a:p>
          <a:p>
            <a:r>
              <a:rPr lang="en-US" sz="2400" dirty="0">
                <a:latin typeface="Times New Roman" panose="02020603050405020304" pitchFamily="18" charset="0"/>
                <a:cs typeface="Times New Roman" panose="02020603050405020304" pitchFamily="18" charset="0"/>
              </a:rPr>
              <a:t>The leaders understands policies  with direct impact.</a:t>
            </a:r>
          </a:p>
          <a:p>
            <a:endParaRPr lang="en-KE" sz="2400" dirty="0"/>
          </a:p>
        </p:txBody>
      </p:sp>
      <p:pic>
        <p:nvPicPr>
          <p:cNvPr id="5" name="Picture 4">
            <a:extLst>
              <a:ext uri="{FF2B5EF4-FFF2-40B4-BE49-F238E27FC236}">
                <a16:creationId xmlns:a16="http://schemas.microsoft.com/office/drawing/2014/main" id="{9B094499-6305-4258-9F9B-329906FA324D}"/>
              </a:ext>
            </a:extLst>
          </p:cNvPr>
          <p:cNvPicPr>
            <a:picLocks noChangeAspect="1"/>
          </p:cNvPicPr>
          <p:nvPr/>
        </p:nvPicPr>
        <p:blipFill>
          <a:blip r:embed="rId3"/>
          <a:stretch>
            <a:fillRect/>
          </a:stretch>
        </p:blipFill>
        <p:spPr>
          <a:xfrm>
            <a:off x="8694549" y="2133600"/>
            <a:ext cx="2810063" cy="3914860"/>
          </a:xfrm>
          <a:prstGeom prst="rect">
            <a:avLst/>
          </a:prstGeom>
        </p:spPr>
      </p:pic>
    </p:spTree>
    <p:extLst>
      <p:ext uri="{BB962C8B-B14F-4D97-AF65-F5344CB8AC3E}">
        <p14:creationId xmlns:p14="http://schemas.microsoft.com/office/powerpoint/2010/main" val="578258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0BDE0-8FB5-43A1-B070-C4341D6FAF4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 </a:t>
            </a:r>
            <a:br>
              <a:rPr lang="en-KE" dirty="0">
                <a:latin typeface="Times New Roman" panose="02020603050405020304" pitchFamily="18" charset="0"/>
                <a:cs typeface="Times New Roman" panose="02020603050405020304" pitchFamily="18" charset="0"/>
              </a:rPr>
            </a:br>
            <a:endParaRPr lang="en-KE" dirty="0"/>
          </a:p>
        </p:txBody>
      </p:sp>
      <p:sp>
        <p:nvSpPr>
          <p:cNvPr id="3" name="Content Placeholder 2">
            <a:extLst>
              <a:ext uri="{FF2B5EF4-FFF2-40B4-BE49-F238E27FC236}">
                <a16:creationId xmlns:a16="http://schemas.microsoft.com/office/drawing/2014/main" id="{D969D53D-CF1D-4BE1-BCF9-BF9D15F00B45}"/>
              </a:ext>
            </a:extLst>
          </p:cNvPr>
          <p:cNvSpPr>
            <a:spLocks noGrp="1"/>
          </p:cNvSpPr>
          <p:nvPr>
            <p:ph idx="1"/>
          </p:nvPr>
        </p:nvSpPr>
        <p:spPr>
          <a:xfrm>
            <a:off x="2589212" y="2133600"/>
            <a:ext cx="5919357" cy="3777622"/>
          </a:xfrm>
        </p:spPr>
        <p:txBody>
          <a:bodyPr>
            <a:noAutofit/>
          </a:bodyPr>
          <a:lstStyle/>
          <a:p>
            <a:r>
              <a:rPr lang="en-US" sz="2000" dirty="0">
                <a:latin typeface="Times New Roman" panose="02020603050405020304" pitchFamily="18" charset="0"/>
                <a:cs typeface="Times New Roman" panose="02020603050405020304" pitchFamily="18" charset="0"/>
              </a:rPr>
              <a:t>Office politics is very common in workplaces. </a:t>
            </a:r>
          </a:p>
          <a:p>
            <a:r>
              <a:rPr lang="en-US" sz="2000" dirty="0">
                <a:latin typeface="Times New Roman" panose="02020603050405020304" pitchFamily="18" charset="0"/>
                <a:cs typeface="Times New Roman" panose="02020603050405020304" pitchFamily="18" charset="0"/>
              </a:rPr>
              <a:t> organizational culture and leadership influences the office politics. </a:t>
            </a:r>
          </a:p>
          <a:p>
            <a:r>
              <a:rPr lang="en-US" sz="2000" dirty="0">
                <a:latin typeface="Times New Roman" panose="02020603050405020304" pitchFamily="18" charset="0"/>
                <a:cs typeface="Times New Roman" panose="02020603050405020304" pitchFamily="18" charset="0"/>
              </a:rPr>
              <a:t>Effective Leaders communicate well and are logical in problem solving hence able to tackle office politics. </a:t>
            </a:r>
          </a:p>
          <a:p>
            <a:r>
              <a:rPr lang="en-US" sz="2000" dirty="0">
                <a:latin typeface="Times New Roman" panose="02020603050405020304" pitchFamily="18" charset="0"/>
                <a:cs typeface="Times New Roman" panose="02020603050405020304" pitchFamily="18" charset="0"/>
              </a:rPr>
              <a:t>Ineffective leaders have no particular order of tackling office politics.</a:t>
            </a:r>
          </a:p>
          <a:p>
            <a:r>
              <a:rPr lang="en-US" sz="2000" dirty="0">
                <a:latin typeface="Times New Roman" panose="02020603050405020304" pitchFamily="18" charset="0"/>
                <a:cs typeface="Times New Roman" panose="02020603050405020304" pitchFamily="18" charset="0"/>
              </a:rPr>
              <a:t> leadership merges with politics through interactions and strategies</a:t>
            </a:r>
          </a:p>
          <a:p>
            <a:r>
              <a:rPr lang="en-US" sz="2000" dirty="0">
                <a:latin typeface="Times New Roman" panose="02020603050405020304" pitchFamily="18" charset="0"/>
                <a:cs typeface="Times New Roman" panose="02020603050405020304" pitchFamily="18" charset="0"/>
              </a:rPr>
              <a:t>Professional relationships also forms the basis for connection. </a:t>
            </a:r>
          </a:p>
          <a:p>
            <a:pPr marL="0" indent="0">
              <a:buNone/>
            </a:pPr>
            <a:r>
              <a:rPr lang="en-US" sz="2000" dirty="0">
                <a:latin typeface="Times New Roman" panose="02020603050405020304" pitchFamily="18" charset="0"/>
                <a:cs typeface="Times New Roman" panose="02020603050405020304" pitchFamily="18" charset="0"/>
              </a:rPr>
              <a:t>.</a:t>
            </a:r>
          </a:p>
          <a:p>
            <a:endParaRPr lang="en-KE" sz="2000" dirty="0"/>
          </a:p>
        </p:txBody>
      </p:sp>
      <p:pic>
        <p:nvPicPr>
          <p:cNvPr id="4" name="Picture 3">
            <a:extLst>
              <a:ext uri="{FF2B5EF4-FFF2-40B4-BE49-F238E27FC236}">
                <a16:creationId xmlns:a16="http://schemas.microsoft.com/office/drawing/2014/main" id="{5E549509-356C-4A84-A2D2-9EBEAAB309D6}"/>
              </a:ext>
            </a:extLst>
          </p:cNvPr>
          <p:cNvPicPr>
            <a:picLocks noChangeAspect="1"/>
          </p:cNvPicPr>
          <p:nvPr/>
        </p:nvPicPr>
        <p:blipFill>
          <a:blip r:embed="rId3"/>
          <a:stretch>
            <a:fillRect/>
          </a:stretch>
        </p:blipFill>
        <p:spPr>
          <a:xfrm>
            <a:off x="8508569" y="2133600"/>
            <a:ext cx="2996043" cy="3926882"/>
          </a:xfrm>
          <a:prstGeom prst="rect">
            <a:avLst/>
          </a:prstGeom>
        </p:spPr>
      </p:pic>
    </p:spTree>
    <p:extLst>
      <p:ext uri="{BB962C8B-B14F-4D97-AF65-F5344CB8AC3E}">
        <p14:creationId xmlns:p14="http://schemas.microsoft.com/office/powerpoint/2010/main" val="2666630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6AECA-A89D-4A3D-B53A-A8B1D9703DD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a:t>
            </a:r>
            <a:r>
              <a:rPr lang="en-US" dirty="0"/>
              <a:t> </a:t>
            </a:r>
            <a:endParaRPr lang="en-KE" dirty="0"/>
          </a:p>
        </p:txBody>
      </p:sp>
      <p:sp>
        <p:nvSpPr>
          <p:cNvPr id="3" name="Content Placeholder 2">
            <a:extLst>
              <a:ext uri="{FF2B5EF4-FFF2-40B4-BE49-F238E27FC236}">
                <a16:creationId xmlns:a16="http://schemas.microsoft.com/office/drawing/2014/main" id="{E350A650-A718-4E18-808E-53E0DD7469C8}"/>
              </a:ext>
            </a:extLst>
          </p:cNvPr>
          <p:cNvSpPr>
            <a:spLocks noGrp="1"/>
          </p:cNvSpPr>
          <p:nvPr>
            <p:ph idx="1"/>
          </p:nvPr>
        </p:nvSpPr>
        <p:spPr>
          <a:xfrm>
            <a:off x="1100380" y="1904999"/>
            <a:ext cx="9567324" cy="4030851"/>
          </a:xfrm>
        </p:spPr>
        <p:txBody>
          <a:bodyPr>
            <a:normAutofit fontScale="25000" lnSpcReduction="20000"/>
          </a:bodyPr>
          <a:lstStyle/>
          <a:p>
            <a:pPr>
              <a:lnSpc>
                <a:spcPct val="150000"/>
              </a:lnSpc>
            </a:pPr>
            <a:r>
              <a:rPr lang="en-US" sz="7400" dirty="0">
                <a:latin typeface="Times New Roman" panose="02020603050405020304" pitchFamily="18" charset="0"/>
                <a:cs typeface="Times New Roman" panose="02020603050405020304" pitchFamily="18" charset="0"/>
              </a:rPr>
              <a:t>Roderick, I. (2016). The politics of office design. </a:t>
            </a:r>
            <a:r>
              <a:rPr lang="en-US" sz="7400" i="1" dirty="0">
                <a:latin typeface="Times New Roman" panose="02020603050405020304" pitchFamily="18" charset="0"/>
                <a:cs typeface="Times New Roman" panose="02020603050405020304" pitchFamily="18" charset="0"/>
              </a:rPr>
              <a:t>Journal of Language and Politics</a:t>
            </a:r>
            <a:r>
              <a:rPr lang="en-US" sz="7400" dirty="0">
                <a:latin typeface="Times New Roman" panose="02020603050405020304" pitchFamily="18" charset="0"/>
                <a:cs typeface="Times New Roman" panose="02020603050405020304" pitchFamily="18" charset="0"/>
              </a:rPr>
              <a:t>, </a:t>
            </a:r>
            <a:r>
              <a:rPr lang="en-US" sz="7400" i="1" dirty="0">
                <a:latin typeface="Times New Roman" panose="02020603050405020304" pitchFamily="18" charset="0"/>
                <a:cs typeface="Times New Roman" panose="02020603050405020304" pitchFamily="18" charset="0"/>
              </a:rPr>
              <a:t>15</a:t>
            </a:r>
            <a:r>
              <a:rPr lang="en-US" sz="7400" dirty="0">
                <a:latin typeface="Times New Roman" panose="02020603050405020304" pitchFamily="18" charset="0"/>
                <a:cs typeface="Times New Roman" panose="02020603050405020304" pitchFamily="18" charset="0"/>
              </a:rPr>
              <a:t>(3), 274-287.</a:t>
            </a:r>
          </a:p>
          <a:p>
            <a:pPr>
              <a:lnSpc>
                <a:spcPct val="150000"/>
              </a:lnSpc>
            </a:pPr>
            <a:r>
              <a:rPr lang="en-US" sz="7400" dirty="0">
                <a:latin typeface="Times New Roman" panose="02020603050405020304" pitchFamily="18" charset="0"/>
                <a:cs typeface="Times New Roman" panose="02020603050405020304" pitchFamily="18" charset="0"/>
              </a:rPr>
              <a:t>James, O. (2013). </a:t>
            </a:r>
            <a:r>
              <a:rPr lang="en-US" sz="7400" i="1" dirty="0">
                <a:latin typeface="Times New Roman" panose="02020603050405020304" pitchFamily="18" charset="0"/>
                <a:cs typeface="Times New Roman" panose="02020603050405020304" pitchFamily="18" charset="0"/>
              </a:rPr>
              <a:t>Office Politics: How to Thrive in a World of Lying, Backstabbing and Dirty Tricks</a:t>
            </a:r>
            <a:r>
              <a:rPr lang="en-US" sz="7400" dirty="0">
                <a:latin typeface="Times New Roman" panose="02020603050405020304" pitchFamily="18" charset="0"/>
                <a:cs typeface="Times New Roman" panose="02020603050405020304" pitchFamily="18" charset="0"/>
              </a:rPr>
              <a:t>. Random House.</a:t>
            </a:r>
          </a:p>
          <a:p>
            <a:pPr>
              <a:lnSpc>
                <a:spcPct val="150000"/>
              </a:lnSpc>
            </a:pPr>
            <a:r>
              <a:rPr lang="en-US" sz="7400" dirty="0">
                <a:latin typeface="Times New Roman" panose="02020603050405020304" pitchFamily="18" charset="0"/>
                <a:cs typeface="Times New Roman" panose="02020603050405020304" pitchFamily="18" charset="0"/>
              </a:rPr>
              <a:t>Amazon. (n.d.). </a:t>
            </a:r>
            <a:r>
              <a:rPr lang="en-US" sz="7400" i="1" dirty="0">
                <a:latin typeface="Times New Roman" panose="02020603050405020304" pitchFamily="18" charset="0"/>
                <a:cs typeface="Times New Roman" panose="02020603050405020304" pitchFamily="18" charset="0"/>
              </a:rPr>
              <a:t>About Amazon</a:t>
            </a:r>
            <a:r>
              <a:rPr lang="en-US" sz="7400" dirty="0">
                <a:latin typeface="Times New Roman" panose="02020603050405020304" pitchFamily="18" charset="0"/>
                <a:cs typeface="Times New Roman" panose="02020603050405020304" pitchFamily="18" charset="0"/>
              </a:rPr>
              <a:t>. Retrieved from https://www.aboutamazon.com/?utm_source=gateway&amp;utm_medium=footer</a:t>
            </a:r>
          </a:p>
          <a:p>
            <a:pPr>
              <a:lnSpc>
                <a:spcPct val="150000"/>
              </a:lnSpc>
            </a:pPr>
            <a:r>
              <a:rPr lang="en-US" sz="7400" dirty="0">
                <a:latin typeface="Times New Roman" panose="02020603050405020304" pitchFamily="18" charset="0"/>
                <a:cs typeface="Times New Roman" panose="02020603050405020304" pitchFamily="18" charset="0"/>
              </a:rPr>
              <a:t>MSG. (n.d.). Workplace Politics - Meaning and Reasons for Office Politics. Retrieved from https://www.managementstudyguide.com/workplace-politics.htm</a:t>
            </a:r>
          </a:p>
          <a:p>
            <a:pPr>
              <a:lnSpc>
                <a:spcPct val="150000"/>
              </a:lnSpc>
            </a:pPr>
            <a:r>
              <a:rPr lang="en-US" sz="7400" dirty="0">
                <a:latin typeface="Times New Roman" panose="02020603050405020304" pitchFamily="18" charset="0"/>
                <a:cs typeface="Times New Roman" panose="02020603050405020304" pitchFamily="18" charset="0"/>
              </a:rPr>
              <a:t>Murray, D. (2018, February 7). 10 Effective Ways To Navigate Work Politics. Retrieved from https://www.forbes.com/sites/forbestechcouncil/2018/02/07/10-effective-ways-to-navigate-work-politics/#235c193f6ef5</a:t>
            </a:r>
          </a:p>
          <a:p>
            <a:endParaRPr lang="en-KE" dirty="0"/>
          </a:p>
        </p:txBody>
      </p:sp>
    </p:spTree>
    <p:extLst>
      <p:ext uri="{BB962C8B-B14F-4D97-AF65-F5344CB8AC3E}">
        <p14:creationId xmlns:p14="http://schemas.microsoft.com/office/powerpoint/2010/main" val="208326011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477</TotalTime>
  <Words>1628</Words>
  <Application>Microsoft Office PowerPoint</Application>
  <PresentationFormat>Widescreen</PresentationFormat>
  <Paragraphs>99</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Times New Roman</vt:lpstr>
      <vt:lpstr>Wingdings 3</vt:lpstr>
      <vt:lpstr>Wisp</vt:lpstr>
      <vt:lpstr>Office Politics At Amazon Company</vt:lpstr>
      <vt:lpstr>Office politics at amazon company</vt:lpstr>
      <vt:lpstr>Factors Contributing To Office Politics At Amazon Company </vt:lpstr>
      <vt:lpstr>Factors Cont’</vt:lpstr>
      <vt:lpstr>Strategies to Navigating workplace politics</vt:lpstr>
      <vt:lpstr>Navigating workplace politics Cont’</vt:lpstr>
      <vt:lpstr>Ineffective leaders’ strategy for office politics</vt:lpstr>
      <vt:lpstr>Leadership Role in the Political Climate </vt:lpstr>
      <vt:lpstr>Leadership Role in the Political Climate Cont’</vt:lpstr>
      <vt:lpstr>Leadership Role in the Political Climate Cont’</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politics at amazon company</dc:title>
  <dc:creator>user</dc:creator>
  <cp:lastModifiedBy>user</cp:lastModifiedBy>
  <cp:revision>39</cp:revision>
  <dcterms:created xsi:type="dcterms:W3CDTF">2019-12-08T01:12:01Z</dcterms:created>
  <dcterms:modified xsi:type="dcterms:W3CDTF">2019-12-08T09:09:16Z</dcterms:modified>
</cp:coreProperties>
</file>